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</p:sldMasterIdLst>
  <p:sldIdLst>
    <p:sldId id="287" r:id="rId2"/>
    <p:sldId id="257" r:id="rId3"/>
    <p:sldId id="288" r:id="rId4"/>
    <p:sldId id="289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92" r:id="rId33"/>
    <p:sldId id="285" r:id="rId34"/>
    <p:sldId id="290" r:id="rId35"/>
    <p:sldId id="291" r:id="rId36"/>
    <p:sldId id="286" r:id="rId3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3/4/2023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RVG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77E8CB-4E3A-419C-AB93-679AB573A6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3/4/2023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828800" y="381000"/>
            <a:ext cx="61722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100" dirty="0" smtClean="0">
                <a:latin typeface="Book Antiqua" panose="02040602050305030304" pitchFamily="18" charset="0"/>
              </a:rPr>
              <a:t>RUNGTA COLLEGE OF DENTAL SCIENCES &amp; RESEARCH </a:t>
            </a:r>
            <a:r>
              <a:rPr lang="en-US" sz="3200" dirty="0" smtClean="0">
                <a:latin typeface="Book Antiqua" panose="02040602050305030304" pitchFamily="18" charset="0"/>
              </a:rPr>
              <a:t/>
            </a:r>
            <a:br>
              <a:rPr lang="en-US" sz="3200" dirty="0" smtClean="0">
                <a:latin typeface="Book Antiqua" panose="02040602050305030304" pitchFamily="18" charset="0"/>
              </a:rPr>
            </a:b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15781" r="15781"/>
          <a:stretch/>
        </p:blipFill>
        <p:spPr>
          <a:xfrm>
            <a:off x="0" y="0"/>
            <a:ext cx="1874520" cy="211455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0" y="2286000"/>
            <a:ext cx="385554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latin typeface="Book Antiqua" panose="02040602050305030304" pitchFamily="18" charset="0"/>
              </a:rPr>
              <a:t>TITLE OF THE TOPIC </a:t>
            </a:r>
            <a:endParaRPr lang="en-US" sz="2800" dirty="0">
              <a:latin typeface="Book Antiqua" panose="0204060205030503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62000" y="5257800"/>
            <a:ext cx="8915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latin typeface="Book Antiqua" panose="02040602050305030304" pitchFamily="18" charset="0"/>
              </a:rPr>
              <a:t>DEPARTMENT OF ORAL PATHOLOGY &amp; MICROBIOLOGY   </a:t>
            </a:r>
            <a:endParaRPr lang="en-US" sz="2400" b="1" dirty="0">
              <a:latin typeface="Book Antiqua" panose="02040602050305030304" pitchFamily="18" charset="0"/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DISEASES OF NERVE AND MUSCLES</a:t>
            </a:r>
            <a:endParaRPr 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4"/>
          <p:cNvSpPr>
            <a:spLocks noGrp="1" noChangeArrowheads="1"/>
          </p:cNvSpPr>
          <p:nvPr>
            <p:ph/>
          </p:nvPr>
        </p:nvSpPr>
        <p:spPr/>
        <p:txBody>
          <a:bodyPr/>
          <a:lstStyle/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r>
              <a:rPr lang="en-US" dirty="0" err="1" smtClean="0"/>
              <a:t>Mandibular</a:t>
            </a:r>
            <a:r>
              <a:rPr lang="en-US" dirty="0" smtClean="0"/>
              <a:t> and maxillary branches of trigeminal nerve are affected more than ophthalmic.</a:t>
            </a:r>
          </a:p>
          <a:p>
            <a:pPr eaLnBrk="1" hangingPunct="1">
              <a:defRPr/>
            </a:pPr>
            <a:r>
              <a:rPr lang="en-US" dirty="0" smtClean="0"/>
              <a:t>Both divisions can be affected simultaneously also.</a:t>
            </a:r>
          </a:p>
          <a:p>
            <a:pPr eaLnBrk="1" hangingPunct="1">
              <a:defRPr/>
            </a:pPr>
            <a:r>
              <a:rPr lang="en-US" dirty="0" smtClean="0"/>
              <a:t>Unilateral; may also cross the midline.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dirty="0" smtClean="0"/>
              <a:t>Differential diagnosis:</a:t>
            </a:r>
          </a:p>
          <a:p>
            <a:pPr eaLnBrk="1" hangingPunct="1">
              <a:defRPr/>
            </a:pPr>
            <a:r>
              <a:rPr lang="en-US" dirty="0" smtClean="0"/>
              <a:t>Migraine/ </a:t>
            </a:r>
            <a:r>
              <a:rPr lang="en-US" dirty="0" err="1" smtClean="0"/>
              <a:t>migrainous</a:t>
            </a:r>
            <a:r>
              <a:rPr lang="en-US" dirty="0" smtClean="0"/>
              <a:t> neuralgia/ </a:t>
            </a:r>
            <a:r>
              <a:rPr lang="en-US" dirty="0" err="1" smtClean="0"/>
              <a:t>horton’s</a:t>
            </a:r>
            <a:r>
              <a:rPr lang="en-US" dirty="0" smtClean="0"/>
              <a:t> syndrome/ histamine headache/ histamine </a:t>
            </a:r>
            <a:r>
              <a:rPr lang="en-US" dirty="0" err="1" smtClean="0"/>
              <a:t>cephalgia</a:t>
            </a:r>
            <a:r>
              <a:rPr lang="en-US" dirty="0" smtClean="0">
                <a:sym typeface="Wingdings" pitchFamily="2" charset="2"/>
              </a:rPr>
              <a:t> no trigger zones; persistent periodic headache.</a:t>
            </a:r>
            <a:endParaRPr lang="en-US" dirty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RVG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492F87-E123-4CA5-8953-FD26A2BB96D7}" type="slidenum">
              <a:rPr lang="en-US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4"/>
          <p:cNvSpPr>
            <a:spLocks noGrp="1" noChangeArrowheads="1"/>
          </p:cNvSpPr>
          <p:nvPr>
            <p:ph/>
          </p:nvPr>
        </p:nvSpPr>
        <p:spPr>
          <a:xfrm>
            <a:off x="457200" y="304800"/>
            <a:ext cx="8229600" cy="6019800"/>
          </a:xfrm>
        </p:spPr>
        <p:txBody>
          <a:bodyPr>
            <a:normAutofit fontScale="92500"/>
          </a:bodyPr>
          <a:lstStyle/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Sinusitis</a:t>
            </a:r>
          </a:p>
          <a:p>
            <a:pPr eaLnBrk="1" hangingPunct="1">
              <a:defRPr/>
            </a:pPr>
            <a:r>
              <a:rPr lang="en-US" dirty="0" err="1" smtClean="0"/>
              <a:t>Costen</a:t>
            </a:r>
            <a:r>
              <a:rPr lang="en-US" dirty="0" smtClean="0"/>
              <a:t> syndrome</a:t>
            </a:r>
          </a:p>
          <a:p>
            <a:pPr eaLnBrk="1" hangingPunct="1">
              <a:defRPr/>
            </a:pPr>
            <a:r>
              <a:rPr lang="en-US" dirty="0" smtClean="0"/>
              <a:t>Tumors of </a:t>
            </a:r>
            <a:r>
              <a:rPr lang="en-US" dirty="0" err="1" smtClean="0"/>
              <a:t>nasopharynx</a:t>
            </a:r>
            <a:r>
              <a:rPr lang="en-US" dirty="0" smtClean="0">
                <a:sym typeface="Wingdings" pitchFamily="2" charset="2"/>
              </a:rPr>
              <a:t> pain of lower jaw, tongue, associated with middle ear deafness; trotter’s syndrome.</a:t>
            </a:r>
          </a:p>
          <a:p>
            <a:pPr eaLnBrk="1" hangingPunct="1">
              <a:defRPr/>
            </a:pPr>
            <a:r>
              <a:rPr lang="en-US" dirty="0" smtClean="0">
                <a:sym typeface="Wingdings" pitchFamily="2" charset="2"/>
              </a:rPr>
              <a:t>Post herpetic neuralgia- involves the ophthalmic division; regresses in 2-3 weeks; history of skin lesions.</a:t>
            </a:r>
          </a:p>
          <a:p>
            <a:pPr eaLnBrk="1" hangingPunct="1">
              <a:defRPr/>
            </a:pPr>
            <a:r>
              <a:rPr lang="en-US" dirty="0" smtClean="0">
                <a:sym typeface="Wingdings" pitchFamily="2" charset="2"/>
              </a:rPr>
              <a:t>Trigeminal neuritis/ trigeminal neuropathy- may be caused due to pressure of a denture on the dental nerve; mechanical trauma; tumors of head and neck.</a:t>
            </a:r>
            <a:endParaRPr lang="en-US" dirty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RVG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927975C-0E42-4426-B591-57121EF8409C}" type="slidenum">
              <a:rPr lang="en-US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4"/>
          <p:cNvSpPr>
            <a:spLocks noGrp="1" noChangeArrowheads="1"/>
          </p:cNvSpPr>
          <p:nvPr>
            <p:ph/>
          </p:nvPr>
        </p:nvSpPr>
        <p:spPr>
          <a:xfrm>
            <a:off x="457200" y="277813"/>
            <a:ext cx="8229600" cy="6351587"/>
          </a:xfrm>
        </p:spPr>
        <p:txBody>
          <a:bodyPr>
            <a:normAutofit lnSpcReduction="10000"/>
          </a:bodyPr>
          <a:lstStyle/>
          <a:p>
            <a:pPr eaLnBrk="1" hangingPunct="1">
              <a:buFont typeface="Wingdings" pitchFamily="2" charset="2"/>
              <a:buNone/>
              <a:defRPr/>
            </a:pPr>
            <a:endParaRPr lang="en-US" dirty="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dirty="0" smtClean="0"/>
              <a:t>Treatment:</a:t>
            </a:r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Peripheral </a:t>
            </a:r>
            <a:r>
              <a:rPr lang="en-US" dirty="0" err="1" smtClean="0"/>
              <a:t>neurectomy</a:t>
            </a:r>
            <a:r>
              <a:rPr lang="en-US" dirty="0" smtClean="0"/>
              <a:t>- sectioning of the nerve at the mental foramen or </a:t>
            </a:r>
            <a:r>
              <a:rPr lang="en-US" dirty="0" err="1" smtClean="0"/>
              <a:t>supraorbital</a:t>
            </a:r>
            <a:r>
              <a:rPr lang="en-US" dirty="0" smtClean="0"/>
              <a:t> foramen.</a:t>
            </a:r>
          </a:p>
          <a:p>
            <a:pPr eaLnBrk="1" hangingPunct="1">
              <a:defRPr/>
            </a:pPr>
            <a:r>
              <a:rPr lang="en-US" dirty="0" smtClean="0"/>
              <a:t>Injection of alcohol/boiling water into the peripheral nerve or </a:t>
            </a:r>
            <a:r>
              <a:rPr lang="en-US" dirty="0" err="1" smtClean="0"/>
              <a:t>gasserian</a:t>
            </a:r>
            <a:r>
              <a:rPr lang="en-US" dirty="0" smtClean="0"/>
              <a:t> ganglion.</a:t>
            </a:r>
          </a:p>
          <a:p>
            <a:pPr eaLnBrk="1" hangingPunct="1">
              <a:defRPr/>
            </a:pPr>
            <a:r>
              <a:rPr lang="en-US" dirty="0" smtClean="0"/>
              <a:t>Inhalation of trichloroethylene because it causes trigeminal </a:t>
            </a:r>
            <a:r>
              <a:rPr lang="en-US" dirty="0" err="1" smtClean="0"/>
              <a:t>anaesthesia</a:t>
            </a:r>
            <a:r>
              <a:rPr lang="en-US" dirty="0" smtClean="0"/>
              <a:t>.</a:t>
            </a:r>
          </a:p>
          <a:p>
            <a:pPr eaLnBrk="1" hangingPunct="1">
              <a:defRPr/>
            </a:pPr>
            <a:r>
              <a:rPr lang="en-US" dirty="0" smtClean="0"/>
              <a:t>Microsurgical decompression of the trigeminal root.</a:t>
            </a:r>
          </a:p>
          <a:p>
            <a:pPr eaLnBrk="1" hangingPunct="1">
              <a:defRPr/>
            </a:pPr>
            <a:r>
              <a:rPr lang="en-US" dirty="0" smtClean="0"/>
              <a:t>Surgical sectioning of sensory root of trigeminal nerve.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RVG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D7905C-C0A2-4BE9-AD5A-965A51A4244B}" type="slidenum">
              <a:rPr lang="en-US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4"/>
          <p:cNvSpPr>
            <a:spLocks noGrp="1" noChangeArrowheads="1"/>
          </p:cNvSpPr>
          <p:nvPr>
            <p:ph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b="1" dirty="0" smtClean="0"/>
              <a:t>PARATRIGEMINAL SYNDROME</a:t>
            </a:r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Reader’s syndrome; </a:t>
            </a:r>
            <a:r>
              <a:rPr lang="en-US" dirty="0" err="1" smtClean="0"/>
              <a:t>paratrigeminal</a:t>
            </a:r>
            <a:r>
              <a:rPr lang="en-US" dirty="0" smtClean="0"/>
              <a:t> neuralgia.</a:t>
            </a:r>
          </a:p>
          <a:p>
            <a:pPr eaLnBrk="1" hangingPunct="1">
              <a:defRPr/>
            </a:pPr>
            <a:r>
              <a:rPr lang="en-US" dirty="0" smtClean="0"/>
              <a:t>Characterized by severe headache or pain in the area of the trigeminal distribution with signs of ocular sympathetic paralysis.</a:t>
            </a:r>
          </a:p>
          <a:p>
            <a:pPr eaLnBrk="1" hangingPunct="1">
              <a:defRPr/>
            </a:pPr>
            <a:r>
              <a:rPr lang="en-US" dirty="0" smtClean="0"/>
              <a:t>Sympathetic symptoms occur without vasomotor disturbances.</a:t>
            </a:r>
          </a:p>
          <a:p>
            <a:pPr eaLnBrk="1" hangingPunct="1">
              <a:defRPr/>
            </a:pPr>
            <a:r>
              <a:rPr lang="en-US" dirty="0" smtClean="0"/>
              <a:t>Males; middle age.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dirty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RVG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19B6BA-0E0C-4082-8E2D-02A70FB95818}" type="slidenum">
              <a:rPr lang="en-US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4"/>
          <p:cNvSpPr>
            <a:spLocks noGrp="1" noChangeArrowheads="1"/>
          </p:cNvSpPr>
          <p:nvPr>
            <p:ph/>
          </p:nvPr>
        </p:nvSpPr>
        <p:spPr>
          <a:xfrm>
            <a:off x="457200" y="277813"/>
            <a:ext cx="8229600" cy="6427787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b="1" dirty="0" smtClean="0"/>
              <a:t>Burning mouth syndrome</a:t>
            </a:r>
            <a:r>
              <a:rPr lang="en-US" dirty="0" smtClean="0"/>
              <a:t>:</a:t>
            </a:r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Burning or stinging of the mucosa, lips or tongue in the absence of visible mucosal lesions.</a:t>
            </a:r>
          </a:p>
          <a:p>
            <a:pPr eaLnBrk="1" hangingPunct="1">
              <a:defRPr/>
            </a:pPr>
            <a:r>
              <a:rPr lang="en-US" dirty="0" smtClean="0"/>
              <a:t>Strong female predilection.</a:t>
            </a:r>
          </a:p>
          <a:p>
            <a:pPr eaLnBrk="1" hangingPunct="1">
              <a:defRPr/>
            </a:pPr>
            <a:r>
              <a:rPr lang="en-US" dirty="0" smtClean="0"/>
              <a:t>Post menopausal age of onset.</a:t>
            </a:r>
          </a:p>
          <a:p>
            <a:pPr eaLnBrk="1" hangingPunct="1">
              <a:defRPr/>
            </a:pPr>
            <a:r>
              <a:rPr lang="en-US" dirty="0" err="1" smtClean="0"/>
              <a:t>Multifactorial</a:t>
            </a:r>
            <a:r>
              <a:rPr lang="en-US" dirty="0" smtClean="0"/>
              <a:t> etiology.</a:t>
            </a:r>
          </a:p>
          <a:p>
            <a:pPr eaLnBrk="1" hangingPunct="1">
              <a:defRPr/>
            </a:pPr>
            <a:r>
              <a:rPr lang="en-US" dirty="0" smtClean="0"/>
              <a:t>Local causes- dry mouth, geographic tongue, lichen </a:t>
            </a:r>
            <a:r>
              <a:rPr lang="en-US" dirty="0" err="1" smtClean="0"/>
              <a:t>planus</a:t>
            </a:r>
            <a:r>
              <a:rPr lang="en-US" dirty="0" smtClean="0"/>
              <a:t>, trauma to oral mucosa, tongue thrusting/ repetitive oral habits, gastro esophageal disease, sensory nerve damage.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RVG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B9B44C-98E5-4271-B1F8-6539FCB4C4BE}" type="slidenum">
              <a:rPr lang="en-US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8" name="Rectangle 4"/>
          <p:cNvSpPr>
            <a:spLocks noGrp="1" noChangeArrowheads="1"/>
          </p:cNvSpPr>
          <p:nvPr>
            <p:ph/>
          </p:nvPr>
        </p:nvSpPr>
        <p:spPr/>
        <p:txBody>
          <a:bodyPr/>
          <a:lstStyle/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Systemic causes: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dirty="0" smtClean="0"/>
              <a:t>   vitamin B12, </a:t>
            </a:r>
            <a:r>
              <a:rPr lang="en-US" dirty="0" err="1" smtClean="0"/>
              <a:t>folate</a:t>
            </a:r>
            <a:r>
              <a:rPr lang="en-US" dirty="0" smtClean="0"/>
              <a:t>, iron deficiencies, medications like </a:t>
            </a:r>
            <a:r>
              <a:rPr lang="en-US" dirty="0" err="1" smtClean="0"/>
              <a:t>angiotensin</a:t>
            </a:r>
            <a:r>
              <a:rPr lang="en-US" dirty="0" smtClean="0"/>
              <a:t>, immunologically mediated diseases like </a:t>
            </a:r>
            <a:r>
              <a:rPr lang="en-US" dirty="0" err="1" smtClean="0"/>
              <a:t>sjogren’s</a:t>
            </a:r>
            <a:r>
              <a:rPr lang="en-US" dirty="0" smtClean="0"/>
              <a:t> syndrome,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dirty="0" smtClean="0"/>
              <a:t>   psychogenic disorders like depression, diabetes mellitus, stress, menopause.</a:t>
            </a:r>
          </a:p>
          <a:p>
            <a:pPr eaLnBrk="1" hangingPunct="1">
              <a:defRPr/>
            </a:pPr>
            <a:endParaRPr lang="en-US" dirty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RVG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D27904-590C-4440-8909-7DCF7C399D16}" type="slidenum">
              <a:rPr lang="en-US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6" name="Rectangle 4"/>
          <p:cNvSpPr>
            <a:spLocks noGrp="1" noChangeArrowheads="1"/>
          </p:cNvSpPr>
          <p:nvPr>
            <p:ph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endParaRPr lang="en-US" dirty="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dirty="0" smtClean="0"/>
              <a:t>Clinical features:</a:t>
            </a:r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Continuous or </a:t>
            </a:r>
            <a:r>
              <a:rPr lang="en-US" dirty="0" err="1" smtClean="0"/>
              <a:t>intermittant</a:t>
            </a:r>
            <a:r>
              <a:rPr lang="en-US" dirty="0" smtClean="0"/>
              <a:t> discomfort which most commonly affects the tongue.</a:t>
            </a:r>
          </a:p>
          <a:p>
            <a:pPr eaLnBrk="1" hangingPunct="1">
              <a:defRPr/>
            </a:pPr>
            <a:r>
              <a:rPr lang="en-US" dirty="0" smtClean="0"/>
              <a:t>Burning sensation may affect the lips and palate.</a:t>
            </a:r>
          </a:p>
          <a:p>
            <a:pPr eaLnBrk="1" hangingPunct="1">
              <a:defRPr/>
            </a:pPr>
            <a:r>
              <a:rPr lang="en-US" dirty="0" smtClean="0"/>
              <a:t>Onset of symptoms may be sudden or gradual.</a:t>
            </a:r>
          </a:p>
          <a:p>
            <a:pPr eaLnBrk="1" hangingPunct="1">
              <a:defRPr/>
            </a:pPr>
            <a:r>
              <a:rPr lang="en-US" dirty="0" smtClean="0"/>
              <a:t>Psychosomatic factors are associated with onset of BMS.</a:t>
            </a:r>
          </a:p>
          <a:p>
            <a:pPr eaLnBrk="1" hangingPunct="1">
              <a:defRPr/>
            </a:pPr>
            <a:r>
              <a:rPr lang="en-US" dirty="0" smtClean="0"/>
              <a:t>No oral mucosal lesions are detected on examination.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RVG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D880B-26EF-43FC-9D10-8F94C1129CFF}" type="slidenum">
              <a:rPr lang="en-US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4" name="Rectangle 4"/>
          <p:cNvSpPr>
            <a:spLocks noGrp="1" noChangeArrowheads="1"/>
          </p:cNvSpPr>
          <p:nvPr>
            <p:ph/>
          </p:nvPr>
        </p:nvSpPr>
        <p:spPr/>
        <p:txBody>
          <a:bodyPr/>
          <a:lstStyle/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Associated sensation of dry mouth.</a:t>
            </a:r>
          </a:p>
          <a:p>
            <a:pPr eaLnBrk="1" hangingPunct="1">
              <a:defRPr/>
            </a:pPr>
            <a:r>
              <a:rPr lang="en-US" dirty="0" smtClean="0"/>
              <a:t>Increased thirst, altered taste, persistent unusual taste- bitter or metallic.</a:t>
            </a:r>
          </a:p>
          <a:p>
            <a:pPr eaLnBrk="1" hangingPunct="1">
              <a:defRPr/>
            </a:pPr>
            <a:r>
              <a:rPr lang="en-US" dirty="0" smtClean="0"/>
              <a:t>Drinking or eating may temporarily reduce the severity of symptoms.</a:t>
            </a:r>
          </a:p>
          <a:p>
            <a:pPr eaLnBrk="1" hangingPunct="1">
              <a:defRPr/>
            </a:pPr>
            <a:r>
              <a:rPr lang="en-US" dirty="0" smtClean="0"/>
              <a:t>Associated anxiety or depression.</a:t>
            </a:r>
          </a:p>
          <a:p>
            <a:pPr eaLnBrk="1" hangingPunct="1">
              <a:defRPr/>
            </a:pPr>
            <a:r>
              <a:rPr lang="en-US" dirty="0" smtClean="0"/>
              <a:t>Anti depressants, vitamins or dietary supplements and salivary substitutes can be administered.</a:t>
            </a:r>
          </a:p>
          <a:p>
            <a:pPr eaLnBrk="1" hangingPunct="1">
              <a:defRPr/>
            </a:pPr>
            <a:endParaRPr lang="en-US" dirty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RVG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B0B073-D28F-42E8-A305-FF0A246CBAC7}" type="slidenum">
              <a:rPr lang="en-US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2" name="Rectangle 4"/>
          <p:cNvSpPr>
            <a:spLocks noGrp="1" noChangeArrowheads="1"/>
          </p:cNvSpPr>
          <p:nvPr>
            <p:ph/>
          </p:nvPr>
        </p:nvSpPr>
        <p:spPr>
          <a:xfrm>
            <a:off x="457200" y="277813"/>
            <a:ext cx="8229600" cy="6351587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b="1" dirty="0" err="1" smtClean="0"/>
              <a:t>Orolingual</a:t>
            </a:r>
            <a:r>
              <a:rPr lang="en-US" b="1" dirty="0" smtClean="0"/>
              <a:t> </a:t>
            </a:r>
            <a:r>
              <a:rPr lang="en-US" b="1" dirty="0" err="1" smtClean="0"/>
              <a:t>parasthesia</a:t>
            </a:r>
            <a:r>
              <a:rPr lang="en-US" dirty="0" smtClean="0"/>
              <a:t>:</a:t>
            </a:r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r>
              <a:rPr lang="en-US" dirty="0" err="1" smtClean="0"/>
              <a:t>Glossodynia</a:t>
            </a:r>
            <a:r>
              <a:rPr lang="en-US" dirty="0" smtClean="0"/>
              <a:t> or painful tongue.</a:t>
            </a:r>
          </a:p>
          <a:p>
            <a:pPr eaLnBrk="1" hangingPunct="1">
              <a:defRPr/>
            </a:pPr>
            <a:r>
              <a:rPr lang="en-US" dirty="0" err="1" smtClean="0"/>
              <a:t>Glossopyrosis</a:t>
            </a:r>
            <a:r>
              <a:rPr lang="en-US" dirty="0" smtClean="0"/>
              <a:t> or burning tongue.</a:t>
            </a:r>
          </a:p>
          <a:p>
            <a:pPr eaLnBrk="1" hangingPunct="1">
              <a:defRPr/>
            </a:pPr>
            <a:r>
              <a:rPr lang="en-US" dirty="0" err="1" smtClean="0"/>
              <a:t>Parasthesia</a:t>
            </a:r>
            <a:r>
              <a:rPr lang="en-US" dirty="0" smtClean="0"/>
              <a:t> of oral mucosa.</a:t>
            </a:r>
          </a:p>
          <a:p>
            <a:pPr eaLnBrk="1" hangingPunct="1">
              <a:defRPr/>
            </a:pPr>
            <a:r>
              <a:rPr lang="en-US" dirty="0" smtClean="0"/>
              <a:t>Represents a symptom rather than a disease.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dirty="0" smtClean="0"/>
              <a:t>Etiology:</a:t>
            </a:r>
          </a:p>
          <a:p>
            <a:pPr eaLnBrk="1" hangingPunct="1">
              <a:defRPr/>
            </a:pPr>
            <a:r>
              <a:rPr lang="en-US" dirty="0" smtClean="0"/>
              <a:t>Deficiency states- pellagra, pernicious anemia.</a:t>
            </a:r>
          </a:p>
          <a:p>
            <a:pPr eaLnBrk="1" hangingPunct="1">
              <a:defRPr/>
            </a:pPr>
            <a:r>
              <a:rPr lang="en-US" dirty="0" smtClean="0"/>
              <a:t>Diabetes.</a:t>
            </a:r>
          </a:p>
          <a:p>
            <a:pPr eaLnBrk="1" hangingPunct="1">
              <a:defRPr/>
            </a:pPr>
            <a:r>
              <a:rPr lang="en-US" dirty="0" smtClean="0"/>
              <a:t>Gastric hyperacidity.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RVG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F5CED6-55DD-4579-AEE6-A01D83526BB3}" type="slidenum">
              <a:rPr lang="en-US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3" name="Rectangle 7"/>
          <p:cNvSpPr>
            <a:spLocks noGrp="1" noChangeArrowheads="1"/>
          </p:cNvSpPr>
          <p:nvPr>
            <p:ph/>
          </p:nvPr>
        </p:nvSpPr>
        <p:spPr/>
        <p:txBody>
          <a:bodyPr/>
          <a:lstStyle/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Trigeminal neuralgia</a:t>
            </a:r>
          </a:p>
          <a:p>
            <a:pPr eaLnBrk="1" hangingPunct="1">
              <a:defRPr/>
            </a:pPr>
            <a:r>
              <a:rPr lang="en-US" dirty="0" smtClean="0"/>
              <a:t>Periodontal disease</a:t>
            </a:r>
          </a:p>
          <a:p>
            <a:pPr eaLnBrk="1" hangingPunct="1">
              <a:defRPr/>
            </a:pPr>
            <a:r>
              <a:rPr lang="en-US" dirty="0" err="1" smtClean="0"/>
              <a:t>Xerostomia</a:t>
            </a:r>
            <a:endParaRPr lang="en-US" dirty="0" smtClean="0"/>
          </a:p>
          <a:p>
            <a:pPr eaLnBrk="1" hangingPunct="1">
              <a:defRPr/>
            </a:pPr>
            <a:r>
              <a:rPr lang="en-US" dirty="0" err="1" smtClean="0"/>
              <a:t>Angioneurotic</a:t>
            </a:r>
            <a:r>
              <a:rPr lang="en-US" dirty="0" smtClean="0"/>
              <a:t> edema</a:t>
            </a:r>
          </a:p>
          <a:p>
            <a:pPr eaLnBrk="1" hangingPunct="1">
              <a:defRPr/>
            </a:pPr>
            <a:r>
              <a:rPr lang="en-US" dirty="0" err="1" smtClean="0"/>
              <a:t>Mercuralism</a:t>
            </a:r>
            <a:r>
              <a:rPr lang="en-US" dirty="0" smtClean="0"/>
              <a:t> </a:t>
            </a:r>
          </a:p>
          <a:p>
            <a:pPr eaLnBrk="1" hangingPunct="1">
              <a:defRPr/>
            </a:pPr>
            <a:r>
              <a:rPr lang="en-US" dirty="0" smtClean="0"/>
              <a:t>Excessive use of tobacco and spices.</a:t>
            </a:r>
          </a:p>
          <a:p>
            <a:pPr eaLnBrk="1" hangingPunct="1">
              <a:defRPr/>
            </a:pPr>
            <a:r>
              <a:rPr lang="en-US" dirty="0" smtClean="0"/>
              <a:t>Antibiotic therapy.</a:t>
            </a:r>
          </a:p>
          <a:p>
            <a:pPr eaLnBrk="1" hangingPunct="1">
              <a:defRPr/>
            </a:pPr>
            <a:r>
              <a:rPr lang="en-US" dirty="0" smtClean="0"/>
              <a:t>Dentures, irritating clasps or new fixed bridges.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RVG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41189B-32AF-4C48-B7CB-2011F0B71957}" type="slidenum">
              <a:rPr lang="en-US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200400" y="4800600"/>
            <a:ext cx="6400800" cy="17526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2000" dirty="0" smtClean="0">
                <a:solidFill>
                  <a:schemeClr val="tx1"/>
                </a:solidFill>
              </a:rPr>
              <a:t>GUIDED BY:-</a:t>
            </a:r>
          </a:p>
          <a:p>
            <a:pPr eaLnBrk="1" hangingPunct="1">
              <a:defRPr/>
            </a:pPr>
            <a:r>
              <a:rPr lang="en-US" sz="2000" dirty="0" smtClean="0">
                <a:solidFill>
                  <a:schemeClr val="tx1"/>
                </a:solidFill>
              </a:rPr>
              <a:t>DR SIDDHARTH PUNDIR</a:t>
            </a:r>
          </a:p>
          <a:p>
            <a:pPr eaLnBrk="1" hangingPunct="1">
              <a:defRPr/>
            </a:pPr>
            <a:r>
              <a:rPr lang="en-US" sz="2000" dirty="0" smtClean="0">
                <a:solidFill>
                  <a:schemeClr val="tx1"/>
                </a:solidFill>
              </a:rPr>
              <a:t>DR SUDHANSHU DIXIT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RVG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6BDB5A-9424-48CC-819E-161F8AF002D0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DISEASES OF NERVES &amp; MUSCLES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4" name="Rectangle 4"/>
          <p:cNvSpPr>
            <a:spLocks noGrp="1" noChangeArrowheads="1"/>
          </p:cNvSpPr>
          <p:nvPr>
            <p:ph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endParaRPr lang="en-US" dirty="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dirty="0" smtClean="0"/>
              <a:t>Clinical features:</a:t>
            </a:r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Tongue is the most common site of </a:t>
            </a:r>
            <a:r>
              <a:rPr lang="en-US" dirty="0" err="1" smtClean="0"/>
              <a:t>paresthetic</a:t>
            </a:r>
            <a:r>
              <a:rPr lang="en-US" dirty="0" smtClean="0"/>
              <a:t> sensations.</a:t>
            </a:r>
          </a:p>
          <a:p>
            <a:pPr eaLnBrk="1" hangingPunct="1">
              <a:defRPr/>
            </a:pPr>
            <a:r>
              <a:rPr lang="en-US" dirty="0" smtClean="0"/>
              <a:t>Pain, burning sensation, itching and stinging of mucous membranes.</a:t>
            </a:r>
          </a:p>
          <a:p>
            <a:pPr eaLnBrk="1" hangingPunct="1">
              <a:defRPr/>
            </a:pPr>
            <a:r>
              <a:rPr lang="en-US" dirty="0" smtClean="0"/>
              <a:t>Most frequently seen in post menopausal women.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dirty="0" smtClean="0"/>
              <a:t>Treatment:</a:t>
            </a:r>
          </a:p>
          <a:p>
            <a:pPr eaLnBrk="1" hangingPunct="1">
              <a:defRPr/>
            </a:pPr>
            <a:r>
              <a:rPr lang="en-US" dirty="0" smtClean="0"/>
              <a:t>Topical </a:t>
            </a:r>
            <a:r>
              <a:rPr lang="en-US" dirty="0" err="1" smtClean="0"/>
              <a:t>anaesthetics</a:t>
            </a:r>
            <a:r>
              <a:rPr lang="en-US" dirty="0" smtClean="0"/>
              <a:t>, analgesics, smooth and skeletal muscle relaxants, salivary stimulants.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RVG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117577-0719-4026-AFFD-2B64BB6DC952}" type="slidenum">
              <a:rPr lang="en-US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8" name="Rectangle 4"/>
          <p:cNvSpPr>
            <a:spLocks noGrp="1" noChangeArrowheads="1"/>
          </p:cNvSpPr>
          <p:nvPr>
            <p:ph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b="1" dirty="0" err="1" smtClean="0"/>
              <a:t>Auriculotemporal</a:t>
            </a:r>
            <a:r>
              <a:rPr lang="en-US" b="1" dirty="0" smtClean="0"/>
              <a:t> syndrome</a:t>
            </a:r>
            <a:r>
              <a:rPr lang="en-US" dirty="0" smtClean="0"/>
              <a:t>:</a:t>
            </a:r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Frey’s syndrome, gustatory sweating.</a:t>
            </a:r>
          </a:p>
          <a:p>
            <a:pPr eaLnBrk="1" hangingPunct="1">
              <a:defRPr/>
            </a:pPr>
            <a:r>
              <a:rPr lang="en-US" dirty="0" smtClean="0"/>
              <a:t>Damage to the </a:t>
            </a:r>
            <a:r>
              <a:rPr lang="en-US" dirty="0" err="1" smtClean="0"/>
              <a:t>auriculotemporal</a:t>
            </a:r>
            <a:r>
              <a:rPr lang="en-US" dirty="0" smtClean="0"/>
              <a:t> nerve affects the </a:t>
            </a:r>
            <a:r>
              <a:rPr lang="en-US" dirty="0" err="1" smtClean="0"/>
              <a:t>innervation</a:t>
            </a:r>
            <a:r>
              <a:rPr lang="en-US" dirty="0" smtClean="0"/>
              <a:t> of sweat glands by parasympathetic salivary fibers.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dirty="0" smtClean="0"/>
              <a:t>Etiology:</a:t>
            </a:r>
          </a:p>
          <a:p>
            <a:pPr eaLnBrk="1" hangingPunct="1">
              <a:defRPr/>
            </a:pPr>
            <a:r>
              <a:rPr lang="en-US" dirty="0" smtClean="0"/>
              <a:t>Removal of a parotid tumor or </a:t>
            </a:r>
            <a:r>
              <a:rPr lang="en-US" dirty="0" err="1" smtClean="0"/>
              <a:t>ramus</a:t>
            </a:r>
            <a:r>
              <a:rPr lang="en-US" dirty="0" smtClean="0"/>
              <a:t> of the mandible.</a:t>
            </a:r>
          </a:p>
          <a:p>
            <a:pPr eaLnBrk="1" hangingPunct="1">
              <a:defRPr/>
            </a:pPr>
            <a:r>
              <a:rPr lang="en-US" dirty="0" err="1" smtClean="0"/>
              <a:t>Parotitis</a:t>
            </a:r>
            <a:r>
              <a:rPr lang="en-US" dirty="0" smtClean="0"/>
              <a:t> that has damaged the </a:t>
            </a:r>
            <a:r>
              <a:rPr lang="en-US" dirty="0" err="1" smtClean="0"/>
              <a:t>auriculotemporal</a:t>
            </a:r>
            <a:r>
              <a:rPr lang="en-US" dirty="0" smtClean="0"/>
              <a:t> nerve.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RVG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A26566-EF5F-48BC-B839-0649C45DAC78}" type="slidenum">
              <a:rPr lang="en-US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8" name="Rectangle 4"/>
          <p:cNvSpPr>
            <a:spLocks noGrp="1" noChangeArrowheads="1"/>
          </p:cNvSpPr>
          <p:nvPr>
            <p:ph/>
          </p:nvPr>
        </p:nvSpPr>
        <p:spPr/>
        <p:txBody>
          <a:bodyPr/>
          <a:lstStyle/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Gradually after surgery, while the damaged nerve regenerates the parasympathetic salivary nerve supply develops, innervating the sweat glands which then function after salivary, gustatory or psychic stimulation.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dirty="0" smtClean="0"/>
              <a:t>Clinical features:</a:t>
            </a:r>
          </a:p>
          <a:p>
            <a:pPr eaLnBrk="1" hangingPunct="1">
              <a:defRPr/>
            </a:pPr>
            <a:r>
              <a:rPr lang="en-US" dirty="0" smtClean="0"/>
              <a:t>Blushing and sweating of the involved side of the face and temporal area during eating.</a:t>
            </a:r>
          </a:p>
          <a:p>
            <a:pPr eaLnBrk="1" hangingPunct="1">
              <a:defRPr/>
            </a:pPr>
            <a:r>
              <a:rPr lang="en-US" dirty="0" smtClean="0"/>
              <a:t>Severity is increased by tart foods.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RVG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1A5FC3-F420-4718-910E-F3949D05B43F}" type="slidenum">
              <a:rPr lang="en-US"/>
              <a:pPr>
                <a:defRPr/>
              </a:pPr>
              <a:t>22</a:t>
            </a:fld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2" name="Rectangle 4"/>
          <p:cNvSpPr>
            <a:spLocks noGrp="1" noChangeArrowheads="1"/>
          </p:cNvSpPr>
          <p:nvPr>
            <p:ph/>
          </p:nvPr>
        </p:nvSpPr>
        <p:spPr>
          <a:xfrm>
            <a:off x="457200" y="277813"/>
            <a:ext cx="8229600" cy="6122987"/>
          </a:xfrm>
        </p:spPr>
        <p:txBody>
          <a:bodyPr>
            <a:normAutofit lnSpcReduction="10000"/>
          </a:bodyPr>
          <a:lstStyle/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Profuse sweating may be evoked by </a:t>
            </a:r>
            <a:r>
              <a:rPr lang="en-US" dirty="0" err="1" smtClean="0"/>
              <a:t>parentral</a:t>
            </a:r>
            <a:r>
              <a:rPr lang="en-US" dirty="0" smtClean="0"/>
              <a:t> administration of </a:t>
            </a:r>
            <a:r>
              <a:rPr lang="en-US" dirty="0" err="1" smtClean="0"/>
              <a:t>pilocarpine</a:t>
            </a:r>
            <a:r>
              <a:rPr lang="en-US" dirty="0" smtClean="0"/>
              <a:t> or eliminated by administration of atropine.</a:t>
            </a:r>
          </a:p>
          <a:p>
            <a:pPr eaLnBrk="1" hangingPunct="1">
              <a:defRPr/>
            </a:pPr>
            <a:r>
              <a:rPr lang="en-US" dirty="0" smtClean="0"/>
              <a:t>Should be differentiated from gustatory sweating that occurs in normal individuals while having spicy foods</a:t>
            </a:r>
            <a:r>
              <a:rPr lang="en-US" dirty="0" smtClean="0">
                <a:sym typeface="Wingdings" pitchFamily="2" charset="2"/>
              </a:rPr>
              <a:t> diffuse facial sweating rather than </a:t>
            </a:r>
            <a:r>
              <a:rPr lang="en-US" dirty="0" err="1" smtClean="0">
                <a:sym typeface="Wingdings" pitchFamily="2" charset="2"/>
              </a:rPr>
              <a:t>perioral</a:t>
            </a:r>
            <a:r>
              <a:rPr lang="en-US" dirty="0" smtClean="0">
                <a:sym typeface="Wingdings" pitchFamily="2" charset="2"/>
              </a:rPr>
              <a:t> sweating</a:t>
            </a:r>
            <a:r>
              <a:rPr lang="en-US" dirty="0" smtClean="0"/>
              <a:t>.</a:t>
            </a:r>
          </a:p>
          <a:p>
            <a:pPr eaLnBrk="1" hangingPunct="1">
              <a:defRPr/>
            </a:pPr>
            <a:r>
              <a:rPr lang="en-US" dirty="0" smtClean="0"/>
              <a:t>Should be differentiated from ‘crocodile tears’ in which patients show profuse </a:t>
            </a:r>
            <a:r>
              <a:rPr lang="en-US" dirty="0" err="1" smtClean="0"/>
              <a:t>lacrimation</a:t>
            </a:r>
            <a:r>
              <a:rPr lang="en-US" dirty="0" smtClean="0"/>
              <a:t> when spicy food is eaten. It follows facial paralysis, herpes zoster or head injury.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RVG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A96576-5871-4CEE-A3B2-A250BA7E881E}" type="slidenum">
              <a:rPr lang="en-US"/>
              <a:pPr>
                <a:defRPr/>
              </a:pPr>
              <a:t>23</a:t>
            </a:fld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6" name="Rectangle 4"/>
          <p:cNvSpPr>
            <a:spLocks noGrp="1" noChangeArrowheads="1"/>
          </p:cNvSpPr>
          <p:nvPr>
            <p:ph/>
          </p:nvPr>
        </p:nvSpPr>
        <p:spPr/>
        <p:txBody>
          <a:bodyPr/>
          <a:lstStyle/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Whenever an autonomic nerve degenerates from an injury, any closely adjacent normal autonomic fibers will give out sprouts which can connect up with cholinergic or adrenergic endings; thus a salivary- </a:t>
            </a:r>
            <a:r>
              <a:rPr lang="en-US" dirty="0" err="1" smtClean="0"/>
              <a:t>lacrimal</a:t>
            </a:r>
            <a:r>
              <a:rPr lang="en-US" dirty="0" smtClean="0"/>
              <a:t> reflex arc is established resulting in ‘crocodile tears’.</a:t>
            </a:r>
          </a:p>
          <a:p>
            <a:pPr eaLnBrk="1" hangingPunct="1">
              <a:defRPr/>
            </a:pPr>
            <a:r>
              <a:rPr lang="en-US" dirty="0" smtClean="0"/>
              <a:t>Can occur as a complication of </a:t>
            </a:r>
            <a:r>
              <a:rPr lang="en-US" dirty="0" err="1" smtClean="0"/>
              <a:t>parotitis</a:t>
            </a:r>
            <a:r>
              <a:rPr lang="en-US" dirty="0" smtClean="0"/>
              <a:t>, parotid abscess, parotid tumor and </a:t>
            </a:r>
            <a:r>
              <a:rPr lang="en-US" dirty="0" err="1" smtClean="0"/>
              <a:t>ramus</a:t>
            </a:r>
            <a:r>
              <a:rPr lang="en-US" dirty="0" smtClean="0"/>
              <a:t> resection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>
                <a:sym typeface="Wingdings" pitchFamily="2" charset="2"/>
              </a:rPr>
              <a:t>possiblility</a:t>
            </a:r>
            <a:r>
              <a:rPr lang="en-US" dirty="0" smtClean="0">
                <a:sym typeface="Wingdings" pitchFamily="2" charset="2"/>
              </a:rPr>
              <a:t> of injuring the nerve.</a:t>
            </a:r>
            <a:endParaRPr lang="en-US" dirty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RVG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CC9EC3-384E-45C4-BD22-567250ED709A}" type="slidenum">
              <a:rPr lang="en-US"/>
              <a:pPr>
                <a:defRPr/>
              </a:pPr>
              <a:t>24</a:t>
            </a:fld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8" name="Rectangle 4"/>
          <p:cNvSpPr>
            <a:spLocks noGrp="1" noChangeArrowheads="1"/>
          </p:cNvSpPr>
          <p:nvPr>
            <p:ph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endParaRPr lang="en-US" b="1" dirty="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b="1" dirty="0" smtClean="0"/>
              <a:t>BELL’S PALSY</a:t>
            </a:r>
            <a:r>
              <a:rPr lang="en-US" dirty="0" smtClean="0"/>
              <a:t>:</a:t>
            </a:r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7th nerve paralysis; facial paralysis.</a:t>
            </a:r>
          </a:p>
          <a:p>
            <a:pPr eaLnBrk="1" hangingPunct="1">
              <a:defRPr/>
            </a:pPr>
            <a:r>
              <a:rPr lang="en-US" dirty="0" smtClean="0"/>
              <a:t>Abrupt, isolated, unilateral, peripheral facial nerve paralysis without detectable causes.</a:t>
            </a:r>
          </a:p>
          <a:p>
            <a:pPr eaLnBrk="1" hangingPunct="1">
              <a:defRPr/>
            </a:pPr>
            <a:r>
              <a:rPr lang="en-US" dirty="0" smtClean="0"/>
              <a:t>First described by Sir Charles Bell.</a:t>
            </a:r>
          </a:p>
          <a:p>
            <a:pPr eaLnBrk="1" hangingPunct="1">
              <a:defRPr/>
            </a:pPr>
            <a:r>
              <a:rPr lang="en-US" dirty="0" smtClean="0"/>
              <a:t>Most common cause of facial paralysis worldwide.</a:t>
            </a:r>
          </a:p>
          <a:p>
            <a:pPr eaLnBrk="1" hangingPunct="1">
              <a:defRPr/>
            </a:pPr>
            <a:r>
              <a:rPr lang="en-US" dirty="0" smtClean="0"/>
              <a:t>Bell’s palsy is a diagnosis of exclusion.</a:t>
            </a:r>
          </a:p>
          <a:p>
            <a:pPr eaLnBrk="1" hangingPunct="1">
              <a:defRPr/>
            </a:pPr>
            <a:endParaRPr lang="en-US" dirty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RVG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E57DDE-7F46-4792-995D-0652055A4E23}" type="slidenum">
              <a:rPr lang="en-US"/>
              <a:pPr>
                <a:defRPr/>
              </a:pPr>
              <a:t>25</a:t>
            </a:fld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0" name="Rectangle 4"/>
          <p:cNvSpPr>
            <a:spLocks noGrp="1" noChangeArrowheads="1"/>
          </p:cNvSpPr>
          <p:nvPr>
            <p:ph/>
          </p:nvPr>
        </p:nvSpPr>
        <p:spPr>
          <a:xfrm>
            <a:off x="457200" y="277813"/>
            <a:ext cx="8229600" cy="6275387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endParaRPr lang="en-US" dirty="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dirty="0" smtClean="0"/>
              <a:t>Etiology:</a:t>
            </a:r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Considered an idiopathic facial paralysis.</a:t>
            </a:r>
          </a:p>
          <a:p>
            <a:pPr eaLnBrk="1" hangingPunct="1">
              <a:defRPr/>
            </a:pPr>
            <a:r>
              <a:rPr lang="en-US" dirty="0" smtClean="0"/>
              <a:t>HSV has been isolated in many patients.</a:t>
            </a:r>
          </a:p>
          <a:p>
            <a:pPr eaLnBrk="1" hangingPunct="1">
              <a:defRPr/>
            </a:pPr>
            <a:r>
              <a:rPr lang="en-US" dirty="0" smtClean="0"/>
              <a:t>Inflammation of the facial nerve with resultant edema causes nerve compression while it passes through the temporal bone.</a:t>
            </a:r>
          </a:p>
          <a:p>
            <a:pPr eaLnBrk="1" hangingPunct="1">
              <a:defRPr/>
            </a:pPr>
            <a:r>
              <a:rPr lang="en-US" dirty="0" smtClean="0"/>
              <a:t>Inflammatory, </a:t>
            </a:r>
            <a:r>
              <a:rPr lang="en-US" dirty="0" err="1" smtClean="0"/>
              <a:t>demyelinating</a:t>
            </a:r>
            <a:r>
              <a:rPr lang="en-US" dirty="0" smtClean="0"/>
              <a:t>, ischemic or compressive processes may also impair neural conduction.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RVG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5FD1FD-2714-4F7E-88EE-28FE0AA02BAC}" type="slidenum">
              <a:rPr lang="en-US"/>
              <a:pPr>
                <a:defRPr/>
              </a:pPr>
              <a:t>26</a:t>
            </a:fld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Rectangle 4"/>
          <p:cNvSpPr>
            <a:spLocks noGrp="1" noChangeArrowheads="1"/>
          </p:cNvSpPr>
          <p:nvPr>
            <p:ph/>
          </p:nvPr>
        </p:nvSpPr>
        <p:spPr>
          <a:xfrm>
            <a:off x="457200" y="277813"/>
            <a:ext cx="8229600" cy="5970587"/>
          </a:xfrm>
        </p:spPr>
        <p:txBody>
          <a:bodyPr>
            <a:normAutofit lnSpcReduction="10000"/>
          </a:bodyPr>
          <a:lstStyle/>
          <a:p>
            <a:pPr eaLnBrk="1" hangingPunct="1">
              <a:buFont typeface="Wingdings" pitchFamily="2" charset="2"/>
              <a:buNone/>
              <a:defRPr/>
            </a:pPr>
            <a:endParaRPr lang="en-US" dirty="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dirty="0" smtClean="0"/>
              <a:t>Clinical features:</a:t>
            </a:r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Begins abruptly as a paralysis to facial musculature unilaterally.</a:t>
            </a:r>
          </a:p>
          <a:p>
            <a:pPr eaLnBrk="1" hangingPunct="1">
              <a:defRPr/>
            </a:pPr>
            <a:r>
              <a:rPr lang="en-US" dirty="0" smtClean="0"/>
              <a:t>More in females.</a:t>
            </a:r>
          </a:p>
          <a:p>
            <a:pPr eaLnBrk="1" hangingPunct="1">
              <a:defRPr/>
            </a:pPr>
            <a:r>
              <a:rPr lang="en-US" dirty="0" smtClean="0"/>
              <a:t>Familial occurrence has been reported too.</a:t>
            </a:r>
          </a:p>
          <a:p>
            <a:pPr eaLnBrk="1" hangingPunct="1">
              <a:defRPr/>
            </a:pPr>
            <a:r>
              <a:rPr lang="en-US" dirty="0" smtClean="0"/>
              <a:t>More in middle aged persons.</a:t>
            </a:r>
          </a:p>
          <a:p>
            <a:pPr eaLnBrk="1" hangingPunct="1">
              <a:defRPr/>
            </a:pPr>
            <a:r>
              <a:rPr lang="en-US" dirty="0" smtClean="0"/>
              <a:t>Frequent in spring and fall.</a:t>
            </a:r>
          </a:p>
          <a:p>
            <a:pPr eaLnBrk="1" hangingPunct="1">
              <a:defRPr/>
            </a:pPr>
            <a:r>
              <a:rPr lang="en-US" dirty="0" smtClean="0"/>
              <a:t>May be preceded by pain on the side of the face which is ultimately involved; in the ear, temple, angle of jaw or mastoid areas.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RVG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42CFCF-561D-4446-AA0D-2DFBB6FA4E86}" type="slidenum">
              <a:rPr lang="en-US"/>
              <a:pPr>
                <a:defRPr/>
              </a:pPr>
              <a:t>27</a:t>
            </a:fld>
            <a:endParaRPr 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6" name="Rectangle 4"/>
          <p:cNvSpPr>
            <a:spLocks noGrp="1" noChangeArrowheads="1"/>
          </p:cNvSpPr>
          <p:nvPr>
            <p:ph/>
          </p:nvPr>
        </p:nvSpPr>
        <p:spPr>
          <a:xfrm>
            <a:off x="457200" y="277813"/>
            <a:ext cx="8229600" cy="6275387"/>
          </a:xfrm>
        </p:spPr>
        <p:txBody>
          <a:bodyPr>
            <a:normAutofit lnSpcReduction="10000"/>
          </a:bodyPr>
          <a:lstStyle/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Muscular paralysis manifests itself by drooping of the corner of the mouth, with drooling of saliva, watering of eye and inability to close the eye, which may lead to infection.</a:t>
            </a:r>
          </a:p>
          <a:p>
            <a:pPr eaLnBrk="1" hangingPunct="1">
              <a:defRPr/>
            </a:pPr>
            <a:r>
              <a:rPr lang="en-US" dirty="0" smtClean="0"/>
              <a:t>When the patient smiles, paralysis becomes obvious</a:t>
            </a:r>
            <a:r>
              <a:rPr lang="en-US" dirty="0" smtClean="0">
                <a:sym typeface="Wingdings" pitchFamily="2" charset="2"/>
              </a:rPr>
              <a:t> corner of mouth does not rise, skin of the </a:t>
            </a:r>
            <a:r>
              <a:rPr lang="en-US" dirty="0" err="1" smtClean="0">
                <a:sym typeface="Wingdings" pitchFamily="2" charset="2"/>
              </a:rPr>
              <a:t>forhead</a:t>
            </a:r>
            <a:r>
              <a:rPr lang="en-US" dirty="0" smtClean="0">
                <a:sym typeface="Wingdings" pitchFamily="2" charset="2"/>
              </a:rPr>
              <a:t> does not wrinkle, eyebrows do not raise.</a:t>
            </a:r>
          </a:p>
          <a:p>
            <a:pPr eaLnBrk="1" hangingPunct="1">
              <a:defRPr/>
            </a:pPr>
            <a:r>
              <a:rPr lang="en-US" dirty="0" smtClean="0">
                <a:sym typeface="Wingdings" pitchFamily="2" charset="2"/>
              </a:rPr>
              <a:t>Mask like or expressionless appearance.</a:t>
            </a:r>
          </a:p>
          <a:p>
            <a:pPr eaLnBrk="1" hangingPunct="1">
              <a:defRPr/>
            </a:pPr>
            <a:r>
              <a:rPr lang="en-US" dirty="0" smtClean="0">
                <a:sym typeface="Wingdings" pitchFamily="2" charset="2"/>
              </a:rPr>
              <a:t>Difficulty in speech, altered taste sensation in anterior portion of tongue.</a:t>
            </a:r>
            <a:endParaRPr lang="en-US" dirty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RVG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A636E9-7188-4596-A4C0-66DCC0C98484}" type="slidenum">
              <a:rPr lang="en-US"/>
              <a:pPr>
                <a:defRPr/>
              </a:pPr>
              <a:t>28</a:t>
            </a:fld>
            <a:endParaRPr 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4" name="Rectangle 4"/>
          <p:cNvSpPr>
            <a:spLocks noGrp="1" noChangeArrowheads="1"/>
          </p:cNvSpPr>
          <p:nvPr>
            <p:ph/>
          </p:nvPr>
        </p:nvSpPr>
        <p:spPr>
          <a:xfrm>
            <a:off x="457200" y="277813"/>
            <a:ext cx="8229600" cy="6351587"/>
          </a:xfrm>
        </p:spPr>
        <p:txBody>
          <a:bodyPr>
            <a:normAutofit lnSpcReduction="10000"/>
          </a:bodyPr>
          <a:lstStyle/>
          <a:p>
            <a:pPr eaLnBrk="1" hangingPunct="1">
              <a:defRPr/>
            </a:pPr>
            <a:endParaRPr lang="en-US" dirty="0" smtClean="0">
              <a:latin typeface="Times New Roman" pitchFamily="18" charset="0"/>
            </a:endParaRPr>
          </a:p>
          <a:p>
            <a:pPr eaLnBrk="1" hangingPunct="1">
              <a:defRPr/>
            </a:pPr>
            <a:endParaRPr lang="en-US" dirty="0" smtClean="0">
              <a:latin typeface="Times New Roman" pitchFamily="18" charset="0"/>
            </a:endParaRPr>
          </a:p>
          <a:p>
            <a:pPr eaLnBrk="1" hangingPunct="1">
              <a:defRPr/>
            </a:pPr>
            <a:endParaRPr lang="en-US" dirty="0" smtClean="0">
              <a:latin typeface="Times New Roman" pitchFamily="18" charset="0"/>
            </a:endParaRPr>
          </a:p>
          <a:p>
            <a:pPr eaLnBrk="1" hangingPunct="1">
              <a:defRPr/>
            </a:pPr>
            <a:r>
              <a:rPr lang="en-US" dirty="0" smtClean="0">
                <a:latin typeface="Times New Roman" pitchFamily="18" charset="0"/>
              </a:rPr>
              <a:t>Regresses spontaneously within several weeks to months.</a:t>
            </a:r>
          </a:p>
          <a:p>
            <a:pPr eaLnBrk="1" hangingPunct="1">
              <a:defRPr/>
            </a:pPr>
            <a:r>
              <a:rPr lang="en-US" dirty="0" smtClean="0">
                <a:latin typeface="Times New Roman" pitchFamily="18" charset="0"/>
              </a:rPr>
              <a:t>D/D- Recurrent attacks of facial paralysis with non pitting, non inflammatory painless edema of the face, </a:t>
            </a:r>
            <a:r>
              <a:rPr lang="en-US" dirty="0" err="1" smtClean="0">
                <a:latin typeface="Times New Roman" pitchFamily="18" charset="0"/>
              </a:rPr>
              <a:t>chelitis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granulomatosa</a:t>
            </a:r>
            <a:r>
              <a:rPr lang="en-US" dirty="0" smtClean="0">
                <a:latin typeface="Times New Roman" pitchFamily="18" charset="0"/>
              </a:rPr>
              <a:t> and fissured tongue known as </a:t>
            </a:r>
            <a:r>
              <a:rPr lang="en-US" dirty="0" err="1" smtClean="0">
                <a:latin typeface="Times New Roman" pitchFamily="18" charset="0"/>
              </a:rPr>
              <a:t>Melkersson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rosenthal</a:t>
            </a:r>
            <a:r>
              <a:rPr lang="en-US" dirty="0" smtClean="0">
                <a:latin typeface="Times New Roman" pitchFamily="18" charset="0"/>
              </a:rPr>
              <a:t> syndrome.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dirty="0" smtClean="0">
                <a:latin typeface="Times New Roman" pitchFamily="18" charset="0"/>
              </a:rPr>
              <a:t>Treatment:</a:t>
            </a:r>
          </a:p>
          <a:p>
            <a:pPr eaLnBrk="1" hangingPunct="1">
              <a:defRPr/>
            </a:pPr>
            <a:r>
              <a:rPr lang="en-US" dirty="0" smtClean="0">
                <a:latin typeface="Times New Roman" pitchFamily="18" charset="0"/>
              </a:rPr>
              <a:t>No specific treatment.</a:t>
            </a:r>
          </a:p>
          <a:p>
            <a:pPr eaLnBrk="1" hangingPunct="1">
              <a:defRPr/>
            </a:pPr>
            <a:r>
              <a:rPr lang="en-US" dirty="0" err="1" smtClean="0">
                <a:latin typeface="Times New Roman" pitchFamily="18" charset="0"/>
              </a:rPr>
              <a:t>Vasodialator</a:t>
            </a:r>
            <a:r>
              <a:rPr lang="en-US" dirty="0" smtClean="0">
                <a:latin typeface="Times New Roman" pitchFamily="18" charset="0"/>
              </a:rPr>
              <a:t> drugs- histamine.</a:t>
            </a:r>
          </a:p>
          <a:p>
            <a:pPr eaLnBrk="1" hangingPunct="1">
              <a:defRPr/>
            </a:pPr>
            <a:r>
              <a:rPr lang="en-US" dirty="0" smtClean="0">
                <a:latin typeface="Times New Roman" pitchFamily="18" charset="0"/>
              </a:rPr>
              <a:t>In permanent paralysis, surgical </a:t>
            </a:r>
            <a:r>
              <a:rPr lang="en-US" dirty="0" err="1" smtClean="0">
                <a:latin typeface="Times New Roman" pitchFamily="18" charset="0"/>
              </a:rPr>
              <a:t>anastomosis</a:t>
            </a:r>
            <a:r>
              <a:rPr lang="en-US" dirty="0" smtClean="0">
                <a:latin typeface="Times New Roman" pitchFamily="18" charset="0"/>
              </a:rPr>
              <a:t> of nerves have been carried out.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RVG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F64731F-4CEC-4624-BDE9-F8D2019F2D8E}" type="slidenum">
              <a:rPr lang="en-US"/>
              <a:pPr>
                <a:defRPr/>
              </a:pPr>
              <a:t>29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143000" y="304800"/>
            <a:ext cx="6945086" cy="1103091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Specific learning Objectives </a:t>
            </a:r>
            <a:endParaRPr lang="en-US" sz="3100" b="1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972318145"/>
              </p:ext>
            </p:extLst>
          </p:nvPr>
        </p:nvGraphicFramePr>
        <p:xfrm>
          <a:off x="762000" y="1676400"/>
          <a:ext cx="7674428" cy="49350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5499">
                  <a:extLst>
                    <a:ext uri="{9D8B030D-6E8A-4147-A177-3AD203B41FA5}">
                      <a16:colId xmlns="" xmlns:a16="http://schemas.microsoft.com/office/drawing/2014/main" val="946123654"/>
                    </a:ext>
                  </a:extLst>
                </a:gridCol>
                <a:gridCol w="3344427">
                  <a:extLst>
                    <a:ext uri="{9D8B030D-6E8A-4147-A177-3AD203B41FA5}">
                      <a16:colId xmlns="" xmlns:a16="http://schemas.microsoft.com/office/drawing/2014/main" val="2411658997"/>
                    </a:ext>
                  </a:extLst>
                </a:gridCol>
                <a:gridCol w="2304502">
                  <a:extLst>
                    <a:ext uri="{9D8B030D-6E8A-4147-A177-3AD203B41FA5}">
                      <a16:colId xmlns="" xmlns:a16="http://schemas.microsoft.com/office/drawing/2014/main" val="3411213719"/>
                    </a:ext>
                  </a:extLst>
                </a:gridCol>
              </a:tblGrid>
              <a:tr h="454499">
                <a:tc>
                  <a:txBody>
                    <a:bodyPr/>
                    <a:lstStyle/>
                    <a:p>
                      <a:r>
                        <a:rPr lang="en-US" dirty="0"/>
                        <a:t>Core areas* 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Domain</a:t>
                      </a:r>
                      <a:r>
                        <a:rPr lang="en-US" baseline="0" dirty="0"/>
                        <a:t> **</a:t>
                      </a:r>
                      <a:endParaRPr lang="en-US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Category #</a:t>
                      </a:r>
                    </a:p>
                  </a:txBody>
                  <a:tcPr marL="68580" marR="68580"/>
                </a:tc>
                <a:extLst>
                  <a:ext uri="{0D108BD9-81ED-4DB2-BD59-A6C34878D82A}">
                    <a16:rowId xmlns="" xmlns:a16="http://schemas.microsoft.com/office/drawing/2014/main" val="868424398"/>
                  </a:ext>
                </a:extLst>
              </a:tr>
              <a:tr h="45449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TRIGEMINAL NEURALGIA</a:t>
                      </a:r>
                    </a:p>
                    <a:p>
                      <a:endParaRPr lang="en-US" sz="14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COGNITIVE</a:t>
                      </a:r>
                      <a:endParaRPr lang="en-US" sz="14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MUST KNOW</a:t>
                      </a:r>
                      <a:endParaRPr lang="en-US" sz="1400" dirty="0"/>
                    </a:p>
                  </a:txBody>
                  <a:tcPr marL="68580" marR="68580"/>
                </a:tc>
                <a:extLst>
                  <a:ext uri="{0D108BD9-81ED-4DB2-BD59-A6C34878D82A}">
                    <a16:rowId xmlns="" xmlns:a16="http://schemas.microsoft.com/office/drawing/2014/main" val="3586572506"/>
                  </a:ext>
                </a:extLst>
              </a:tr>
              <a:tr h="454499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PARATRIGEMINAL SYNDROME</a:t>
                      </a:r>
                      <a:endParaRPr lang="en-US" sz="14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COGNITIVE</a:t>
                      </a:r>
                    </a:p>
                    <a:p>
                      <a:endParaRPr lang="en-US" sz="14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MUST KNOW</a:t>
                      </a:r>
                    </a:p>
                    <a:p>
                      <a:endParaRPr lang="en-US" sz="1400" dirty="0"/>
                    </a:p>
                  </a:txBody>
                  <a:tcPr marL="68580" marR="68580"/>
                </a:tc>
                <a:extLst>
                  <a:ext uri="{0D108BD9-81ED-4DB2-BD59-A6C34878D82A}">
                    <a16:rowId xmlns="" xmlns:a16="http://schemas.microsoft.com/office/drawing/2014/main" val="2359924706"/>
                  </a:ext>
                </a:extLst>
              </a:tr>
              <a:tr h="45449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BURNING MOUTH SYNDROME</a:t>
                      </a:r>
                    </a:p>
                    <a:p>
                      <a:endParaRPr lang="en-US" sz="14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COGNITIVE</a:t>
                      </a:r>
                    </a:p>
                    <a:p>
                      <a:endParaRPr lang="en-US" sz="14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MUST KNOW</a:t>
                      </a:r>
                      <a:endParaRPr lang="en-US" sz="1400" dirty="0"/>
                    </a:p>
                  </a:txBody>
                  <a:tcPr marL="68580" marR="68580"/>
                </a:tc>
                <a:extLst>
                  <a:ext uri="{0D108BD9-81ED-4DB2-BD59-A6C34878D82A}">
                    <a16:rowId xmlns="" xmlns:a16="http://schemas.microsoft.com/office/drawing/2014/main" val="2577297493"/>
                  </a:ext>
                </a:extLst>
              </a:tr>
              <a:tr h="45449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OROLINGUAL PARASTHESIA</a:t>
                      </a:r>
                    </a:p>
                    <a:p>
                      <a:endParaRPr lang="en-US" sz="14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COGNITIVE</a:t>
                      </a:r>
                    </a:p>
                    <a:p>
                      <a:endParaRPr lang="en-US" sz="14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MUST KNOW</a:t>
                      </a:r>
                      <a:endParaRPr lang="en-US" sz="1400" dirty="0"/>
                    </a:p>
                  </a:txBody>
                  <a:tcPr marL="68580" marR="68580"/>
                </a:tc>
              </a:tr>
              <a:tr h="454499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AURICULOTEMPORAL SYNDROME</a:t>
                      </a:r>
                      <a:endParaRPr lang="en-US" sz="14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COGNITIVE</a:t>
                      </a:r>
                    </a:p>
                    <a:p>
                      <a:endParaRPr lang="en-US" sz="14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MUST KNOW</a:t>
                      </a:r>
                      <a:endParaRPr lang="en-US" sz="1400" dirty="0"/>
                    </a:p>
                  </a:txBody>
                  <a:tcPr marL="68580" marR="68580"/>
                </a:tc>
              </a:tr>
              <a:tr h="45449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 BELL’S PLASY</a:t>
                      </a:r>
                    </a:p>
                    <a:p>
                      <a:endParaRPr lang="en-US" sz="14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COGNITIVE</a:t>
                      </a:r>
                    </a:p>
                    <a:p>
                      <a:endParaRPr lang="en-US" sz="14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MUST KNOW</a:t>
                      </a:r>
                      <a:endParaRPr lang="en-US" sz="1400" dirty="0"/>
                    </a:p>
                  </a:txBody>
                  <a:tcPr marL="68580" marR="68580"/>
                </a:tc>
              </a:tr>
              <a:tr h="45449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ATYPICAL  FACIAL PAIN </a:t>
                      </a:r>
                    </a:p>
                    <a:p>
                      <a:endParaRPr lang="en-US" sz="14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COGNITIVE</a:t>
                      </a:r>
                    </a:p>
                    <a:p>
                      <a:endParaRPr lang="en-US" sz="14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MUST KNOW</a:t>
                      </a:r>
                      <a:endParaRPr lang="en-US" sz="1400" dirty="0"/>
                    </a:p>
                  </a:txBody>
                  <a:tcPr marL="68580" marR="68580"/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99471781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2" name="Rectangle 4"/>
          <p:cNvSpPr>
            <a:spLocks noGrp="1" noChangeArrowheads="1"/>
          </p:cNvSpPr>
          <p:nvPr>
            <p:ph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b="1" dirty="0" smtClean="0"/>
              <a:t>ATYPICAL FACIAL PAIN</a:t>
            </a:r>
            <a:r>
              <a:rPr lang="en-US" dirty="0" smtClean="0"/>
              <a:t>:</a:t>
            </a:r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Atypical facial neuralgia, facial </a:t>
            </a:r>
            <a:r>
              <a:rPr lang="en-US" dirty="0" err="1" smtClean="0"/>
              <a:t>causalgia</a:t>
            </a:r>
            <a:r>
              <a:rPr lang="en-US" dirty="0" smtClean="0"/>
              <a:t>.</a:t>
            </a:r>
          </a:p>
          <a:p>
            <a:pPr eaLnBrk="1" hangingPunct="1">
              <a:defRPr/>
            </a:pPr>
            <a:r>
              <a:rPr lang="en-US" dirty="0" smtClean="0"/>
              <a:t>It constitutes a group of conditions in which there is a vague, deep, poorly localized pain in the regions supplied by 5</a:t>
            </a:r>
            <a:r>
              <a:rPr lang="en-US" baseline="30000" dirty="0" smtClean="0"/>
              <a:t>th</a:t>
            </a:r>
            <a:r>
              <a:rPr lang="en-US" dirty="0" smtClean="0"/>
              <a:t>&amp; 9</a:t>
            </a:r>
            <a:r>
              <a:rPr lang="en-US" baseline="30000" dirty="0" smtClean="0"/>
              <a:t>th</a:t>
            </a:r>
            <a:r>
              <a:rPr lang="en-US" dirty="0" smtClean="0"/>
              <a:t> cranial nerves and 2</a:t>
            </a:r>
            <a:r>
              <a:rPr lang="en-US" baseline="30000" dirty="0" smtClean="0"/>
              <a:t>nd</a:t>
            </a:r>
            <a:r>
              <a:rPr lang="en-US" dirty="0" smtClean="0"/>
              <a:t> &amp; 3</a:t>
            </a:r>
            <a:r>
              <a:rPr lang="en-US" baseline="30000" dirty="0" smtClean="0"/>
              <a:t>rd </a:t>
            </a:r>
            <a:r>
              <a:rPr lang="en-US" dirty="0" smtClean="0"/>
              <a:t> cervical nerves. </a:t>
            </a:r>
          </a:p>
          <a:p>
            <a:pPr eaLnBrk="1" hangingPunct="1">
              <a:defRPr/>
            </a:pPr>
            <a:r>
              <a:rPr lang="en-US" dirty="0" smtClean="0"/>
              <a:t>This pain is not associated with trigeminal neuralgia, </a:t>
            </a:r>
            <a:r>
              <a:rPr lang="en-US" dirty="0" err="1" smtClean="0"/>
              <a:t>glossopharyngeal</a:t>
            </a:r>
            <a:r>
              <a:rPr lang="en-US" dirty="0" smtClean="0"/>
              <a:t> neuralgia, post herpetic neuralgia or with diseases of teeth, throat, nose, sinuses etc.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RVG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203EE8-054A-4C1C-ABA3-2FF419AC8FFF}" type="slidenum">
              <a:rPr lang="en-US"/>
              <a:pPr>
                <a:defRPr/>
              </a:pPr>
              <a:t>30</a:t>
            </a:fld>
            <a:endParaRPr 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80" name="Rectangle 4"/>
          <p:cNvSpPr>
            <a:spLocks noGrp="1" noChangeArrowheads="1"/>
          </p:cNvSpPr>
          <p:nvPr>
            <p:ph/>
          </p:nvPr>
        </p:nvSpPr>
        <p:spPr>
          <a:xfrm>
            <a:off x="457200" y="277813"/>
            <a:ext cx="8229600" cy="6351587"/>
          </a:xfrm>
        </p:spPr>
        <p:txBody>
          <a:bodyPr/>
          <a:lstStyle/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Distribution of this pain is </a:t>
            </a:r>
            <a:r>
              <a:rPr lang="en-US" dirty="0" err="1" smtClean="0"/>
              <a:t>unanatomic</a:t>
            </a:r>
            <a:r>
              <a:rPr lang="en-US" dirty="0" smtClean="0"/>
              <a:t> since it involves portions of the sensory nerve supply of two or more nerves and may cross the midline.</a:t>
            </a:r>
          </a:p>
          <a:p>
            <a:pPr eaLnBrk="1" hangingPunct="1">
              <a:defRPr/>
            </a:pPr>
            <a:r>
              <a:rPr lang="en-US" dirty="0" smtClean="0"/>
              <a:t>Trigger zones are absent.</a:t>
            </a:r>
          </a:p>
          <a:p>
            <a:pPr eaLnBrk="1" hangingPunct="1">
              <a:defRPr/>
            </a:pPr>
            <a:r>
              <a:rPr lang="en-US" dirty="0" smtClean="0"/>
              <a:t>Pain persists for months or even years.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dirty="0" smtClean="0"/>
              <a:t>Etiology:</a:t>
            </a:r>
          </a:p>
          <a:p>
            <a:pPr eaLnBrk="1" hangingPunct="1">
              <a:defRPr/>
            </a:pPr>
            <a:r>
              <a:rPr lang="en-US" dirty="0" smtClean="0"/>
              <a:t>No specific cause.</a:t>
            </a:r>
          </a:p>
          <a:p>
            <a:pPr eaLnBrk="1" hangingPunct="1">
              <a:defRPr/>
            </a:pPr>
            <a:r>
              <a:rPr lang="en-US" dirty="0" smtClean="0"/>
              <a:t>Injury of any peripheral/ proximal branch of the trigeminal nerve due to facial trauma or basal skull fracture can produce this disorder.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RVG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DAD63BE-0C2B-4849-908A-CD33874184E4}" type="slidenum">
              <a:rPr lang="en-US"/>
              <a:pPr>
                <a:defRPr/>
              </a:pPr>
              <a:t>31</a:t>
            </a:fld>
            <a:endParaRPr lang="en-US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Take home message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Neuromuscular disorder include some symptoms such as</a:t>
            </a:r>
          </a:p>
          <a:p>
            <a:r>
              <a:rPr lang="en-US" dirty="0" smtClean="0"/>
              <a:t>Muscle loss</a:t>
            </a:r>
          </a:p>
          <a:p>
            <a:r>
              <a:rPr lang="en-US" dirty="0" smtClean="0"/>
              <a:t>Muscle weakness</a:t>
            </a:r>
          </a:p>
          <a:p>
            <a:r>
              <a:rPr lang="en-US" dirty="0" smtClean="0"/>
              <a:t>Movement tissues</a:t>
            </a:r>
          </a:p>
          <a:p>
            <a:r>
              <a:rPr lang="en-US" dirty="0" smtClean="0"/>
              <a:t>Balance problems</a:t>
            </a:r>
          </a:p>
          <a:p>
            <a:r>
              <a:rPr lang="en-US" smtClean="0"/>
              <a:t>Numbness</a:t>
            </a:r>
            <a:endParaRPr lang="en-US" dirty="0" smtClean="0"/>
          </a:p>
          <a:p>
            <a:r>
              <a:rPr lang="en-US" dirty="0" smtClean="0"/>
              <a:t>Tingling </a:t>
            </a:r>
          </a:p>
          <a:p>
            <a:r>
              <a:rPr lang="en-US" dirty="0" smtClean="0"/>
              <a:t>Double vision</a:t>
            </a:r>
          </a:p>
          <a:p>
            <a:r>
              <a:rPr lang="en-US" dirty="0" smtClean="0"/>
              <a:t>Trouble swallowing</a:t>
            </a:r>
            <a:endParaRPr 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8" name="Rectangle 4"/>
          <p:cNvSpPr>
            <a:spLocks noGrp="1" noChangeArrowheads="1"/>
          </p:cNvSpPr>
          <p:nvPr>
            <p:ph/>
          </p:nvPr>
        </p:nvSpPr>
        <p:spPr/>
        <p:txBody>
          <a:bodyPr/>
          <a:lstStyle/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This term should be reserved for those cases where a definite diagnosis is not possible.</a:t>
            </a:r>
          </a:p>
          <a:p>
            <a:pPr eaLnBrk="1" hangingPunct="1">
              <a:defRPr/>
            </a:pPr>
            <a:r>
              <a:rPr lang="en-US" dirty="0" smtClean="0"/>
              <a:t>Psychogenic cause?</a:t>
            </a:r>
          </a:p>
          <a:p>
            <a:pPr eaLnBrk="1" hangingPunct="1">
              <a:defRPr/>
            </a:pPr>
            <a:r>
              <a:rPr lang="en-US" dirty="0" smtClean="0"/>
              <a:t>D/D- Eagle’s syndrome; elongation of </a:t>
            </a:r>
            <a:r>
              <a:rPr lang="en-US" dirty="0" err="1" smtClean="0"/>
              <a:t>styloid</a:t>
            </a:r>
            <a:r>
              <a:rPr lang="en-US" dirty="0" smtClean="0"/>
              <a:t> process.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dirty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RVG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AEFAF4-D375-428D-A86D-994973D260BB}" type="slidenum">
              <a:rPr lang="en-US"/>
              <a:pPr>
                <a:defRPr/>
              </a:pPr>
              <a:t>33</a:t>
            </a:fld>
            <a:endParaRPr lang="en-US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Question &amp; Answer Session</a:t>
            </a:r>
            <a:endParaRPr lang="en-US" sz="2400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DESRIBE TRIGEMINAL NEURALGIA</a:t>
            </a:r>
          </a:p>
          <a:p>
            <a:r>
              <a:rPr lang="en-US" dirty="0" smtClean="0"/>
              <a:t>C/F OF BELLS PALSY</a:t>
            </a:r>
          </a:p>
          <a:p>
            <a:r>
              <a:rPr lang="en-US" dirty="0" smtClean="0"/>
              <a:t> FREY’S SYNDROME </a:t>
            </a:r>
          </a:p>
          <a:p>
            <a:r>
              <a:rPr lang="en-US" dirty="0" smtClean="0"/>
              <a:t> BURNING MOUTH SYNDROME</a:t>
            </a:r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72795863-2509-495E-A4D3-2D1EB08AA326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8740929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REFERENCES</a:t>
            </a:r>
            <a:r>
              <a:rPr lang="en-US" dirty="0"/>
              <a:t> </a:t>
            </a:r>
            <a:br>
              <a:rPr lang="en-US" dirty="0"/>
            </a:b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NAME OF THE BOOK WITH EDITION AND PAGE NUMBERS </a:t>
            </a:r>
            <a:b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ARTICLE ARE TO BE MENTIONED IF NEEDED</a:t>
            </a:r>
            <a:endParaRPr lang="en-US" sz="2200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SHAFER’S 9</a:t>
            </a:r>
            <a:r>
              <a:rPr lang="en-US" baseline="30000" dirty="0" smtClean="0"/>
              <a:t>th</a:t>
            </a:r>
            <a:r>
              <a:rPr lang="en-US" dirty="0" smtClean="0"/>
              <a:t> EDITION</a:t>
            </a:r>
          </a:p>
          <a:p>
            <a:r>
              <a:rPr lang="en-US" dirty="0" smtClean="0"/>
              <a:t>LUCAS</a:t>
            </a:r>
          </a:p>
          <a:p>
            <a:r>
              <a:rPr lang="en-US" dirty="0" smtClean="0"/>
              <a:t>NEVILLE</a:t>
            </a:r>
          </a:p>
          <a:p>
            <a:r>
              <a:rPr lang="en-US" smtClean="0"/>
              <a:t>REGEZI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72795863-2509-495E-A4D3-2D1EB08AA326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54612013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1524000" y="2362200"/>
            <a:ext cx="6019800" cy="15240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6600" dirty="0" smtClean="0"/>
              <a:t>     </a:t>
            </a:r>
            <a:r>
              <a:rPr lang="en-US" sz="6600" b="1" dirty="0" smtClean="0">
                <a:solidFill>
                  <a:schemeClr val="accent3"/>
                </a:solidFill>
                <a:latin typeface="Algerian" pitchFamily="82" charset="0"/>
              </a:rPr>
              <a:t>THANK YOU</a:t>
            </a:r>
            <a:endParaRPr lang="en-US" sz="6600" b="1" dirty="0">
              <a:solidFill>
                <a:schemeClr val="accent3"/>
              </a:solidFill>
              <a:latin typeface="Algerian" pitchFamily="82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Table of Content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TRIGEMINAL NEURALGIA</a:t>
            </a:r>
          </a:p>
          <a:p>
            <a:r>
              <a:rPr lang="en-US" dirty="0" smtClean="0"/>
              <a:t> PARATRIGEMINAL SYNDROME</a:t>
            </a:r>
          </a:p>
          <a:p>
            <a:r>
              <a:rPr lang="en-US" dirty="0" smtClean="0"/>
              <a:t>BURNING MOUTH SYNDROME</a:t>
            </a:r>
          </a:p>
          <a:p>
            <a:r>
              <a:rPr lang="en-US" dirty="0" smtClean="0"/>
              <a:t>OROLINGUAL PARASTHESIA</a:t>
            </a:r>
          </a:p>
          <a:p>
            <a:r>
              <a:rPr lang="en-US" dirty="0" smtClean="0"/>
              <a:t> AURICULOTEMPORAL SYNDROME</a:t>
            </a:r>
          </a:p>
          <a:p>
            <a:r>
              <a:rPr lang="en-US" dirty="0" smtClean="0"/>
              <a:t> BELL’S PLASY</a:t>
            </a:r>
          </a:p>
          <a:p>
            <a:r>
              <a:rPr lang="en-US" dirty="0" smtClean="0"/>
              <a:t>ATYPICAL  FACIAL PAIN </a:t>
            </a:r>
          </a:p>
          <a:p>
            <a:endParaRPr lang="en-U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72795863-2509-495E-A4D3-2D1EB08AA326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597605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/>
          <p:cNvSpPr>
            <a:spLocks noGrp="1" noChangeArrowheads="1"/>
          </p:cNvSpPr>
          <p:nvPr>
            <p:ph/>
          </p:nvPr>
        </p:nvSpPr>
        <p:spPr>
          <a:xfrm>
            <a:off x="228600" y="430213"/>
            <a:ext cx="8229600" cy="6427787"/>
          </a:xfrm>
        </p:spPr>
        <p:txBody>
          <a:bodyPr>
            <a:normAutofit/>
          </a:bodyPr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b="1" dirty="0" smtClean="0"/>
              <a:t>TRIGEMINAL NEURALGIA</a:t>
            </a:r>
            <a:r>
              <a:rPr lang="en-US" dirty="0" smtClean="0"/>
              <a:t>:</a:t>
            </a:r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Tic </a:t>
            </a:r>
            <a:r>
              <a:rPr lang="en-US" dirty="0" err="1" smtClean="0"/>
              <a:t>douloureux</a:t>
            </a:r>
            <a:r>
              <a:rPr lang="en-US" dirty="0" smtClean="0"/>
              <a:t>; </a:t>
            </a:r>
            <a:r>
              <a:rPr lang="en-US" dirty="0" err="1" smtClean="0"/>
              <a:t>Trifacial</a:t>
            </a:r>
            <a:r>
              <a:rPr lang="en-US" dirty="0" smtClean="0"/>
              <a:t> neuralgia; Fothergill’s disease.</a:t>
            </a:r>
          </a:p>
          <a:p>
            <a:pPr eaLnBrk="1" hangingPunct="1">
              <a:defRPr/>
            </a:pPr>
            <a:r>
              <a:rPr lang="en-US" dirty="0" smtClean="0"/>
              <a:t>Involves the nerves that supply teeth, jaws, face and associated structures.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dirty="0" smtClean="0"/>
              <a:t>Etiology:</a:t>
            </a:r>
          </a:p>
          <a:p>
            <a:pPr eaLnBrk="1" hangingPunct="1">
              <a:defRPr/>
            </a:pPr>
            <a:r>
              <a:rPr lang="en-US" dirty="0" smtClean="0"/>
              <a:t>May not be dental in origin.</a:t>
            </a:r>
          </a:p>
          <a:p>
            <a:pPr eaLnBrk="1" hangingPunct="1">
              <a:defRPr/>
            </a:pPr>
            <a:r>
              <a:rPr lang="en-US" dirty="0" smtClean="0"/>
              <a:t>Periodontal disease &amp; </a:t>
            </a:r>
            <a:r>
              <a:rPr lang="en-US" dirty="0" err="1" smtClean="0"/>
              <a:t>traumatogenic</a:t>
            </a:r>
            <a:r>
              <a:rPr lang="en-US" dirty="0" smtClean="0"/>
              <a:t> occlusion.</a:t>
            </a:r>
          </a:p>
          <a:p>
            <a:pPr eaLnBrk="1" hangingPunct="1">
              <a:defRPr/>
            </a:pPr>
            <a:r>
              <a:rPr lang="en-US" dirty="0" smtClean="0"/>
              <a:t>May be related to the degeneration of nerves of deciduous teeth &amp; subsequent </a:t>
            </a:r>
            <a:r>
              <a:rPr lang="en-US" dirty="0" err="1" smtClean="0"/>
              <a:t>innervation</a:t>
            </a:r>
            <a:r>
              <a:rPr lang="en-US" dirty="0" smtClean="0"/>
              <a:t> of permanent teeth.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RVG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B6821F-8639-44E6-85E3-D1C6B8C7A84C}" type="slidenum">
              <a:rPr lang="en-US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Grp="1" noChangeArrowheads="1"/>
          </p:cNvSpPr>
          <p:nvPr>
            <p:ph/>
          </p:nvPr>
        </p:nvSpPr>
        <p:spPr>
          <a:xfrm>
            <a:off x="457200" y="277813"/>
            <a:ext cx="8229600" cy="6275387"/>
          </a:xfrm>
        </p:spPr>
        <p:txBody>
          <a:bodyPr/>
          <a:lstStyle/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Circulatory insufficiency:</a:t>
            </a:r>
          </a:p>
          <a:p>
            <a:pPr eaLnBrk="1" hangingPunct="1">
              <a:buFontTx/>
              <a:buChar char="-"/>
              <a:defRPr/>
            </a:pPr>
            <a:r>
              <a:rPr lang="en-US" dirty="0" smtClean="0"/>
              <a:t>Vasoconstrictor drugs may cause increase in pain; can be relieved by </a:t>
            </a:r>
            <a:r>
              <a:rPr lang="en-US" dirty="0" err="1" smtClean="0"/>
              <a:t>vasodialators</a:t>
            </a:r>
            <a:r>
              <a:rPr lang="en-US" dirty="0" smtClean="0"/>
              <a:t>.</a:t>
            </a:r>
          </a:p>
          <a:p>
            <a:pPr eaLnBrk="1" hangingPunct="1">
              <a:buFontTx/>
              <a:buChar char="-"/>
              <a:defRPr/>
            </a:pPr>
            <a:r>
              <a:rPr lang="en-US" dirty="0" smtClean="0"/>
              <a:t>Seen more frequently in elderly patients due to arteriosclerotic changes.</a:t>
            </a:r>
          </a:p>
          <a:p>
            <a:pPr eaLnBrk="1" hangingPunct="1">
              <a:buFontTx/>
              <a:buChar char="-"/>
              <a:defRPr/>
            </a:pPr>
            <a:r>
              <a:rPr lang="en-US" dirty="0" smtClean="0"/>
              <a:t>May be associated with multiple sclerosis.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RVG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6E4AEF-079E-46E9-BD08-9B01879BFBD5}" type="slidenum">
              <a:rPr lang="en-US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/>
          </p:nvPr>
        </p:nvSpPr>
        <p:spPr>
          <a:xfrm>
            <a:off x="457200" y="277813"/>
            <a:ext cx="8229600" cy="6199187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endParaRPr lang="en-US" dirty="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dirty="0" smtClean="0"/>
              <a:t>Clinical features:</a:t>
            </a:r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Seen more in the elderly.</a:t>
            </a:r>
          </a:p>
          <a:p>
            <a:pPr eaLnBrk="1" hangingPunct="1">
              <a:defRPr/>
            </a:pPr>
            <a:r>
              <a:rPr lang="en-US" dirty="0" smtClean="0"/>
              <a:t>Seldom occurs before 35 years.</a:t>
            </a:r>
          </a:p>
          <a:p>
            <a:pPr eaLnBrk="1" hangingPunct="1">
              <a:defRPr/>
            </a:pPr>
            <a:r>
              <a:rPr lang="en-US" dirty="0" smtClean="0"/>
              <a:t>Right side of the face is affected more,1.7:1.</a:t>
            </a:r>
          </a:p>
          <a:p>
            <a:pPr eaLnBrk="1" hangingPunct="1">
              <a:defRPr/>
            </a:pPr>
            <a:r>
              <a:rPr lang="en-US" dirty="0" smtClean="0"/>
              <a:t>Pain- searing, stabbing, </a:t>
            </a:r>
            <a:r>
              <a:rPr lang="en-US" dirty="0" err="1" smtClean="0"/>
              <a:t>lancinating</a:t>
            </a:r>
            <a:r>
              <a:rPr lang="en-US" dirty="0" smtClean="0"/>
              <a:t> type.</a:t>
            </a:r>
          </a:p>
          <a:p>
            <a:pPr eaLnBrk="1" hangingPunct="1">
              <a:defRPr/>
            </a:pPr>
            <a:r>
              <a:rPr lang="en-US" dirty="0" smtClean="0"/>
              <a:t>Pain initiated when patient touches a trigger zone on face.</a:t>
            </a:r>
          </a:p>
          <a:p>
            <a:pPr eaLnBrk="1" hangingPunct="1">
              <a:defRPr/>
            </a:pPr>
            <a:r>
              <a:rPr lang="en-US" dirty="0" smtClean="0"/>
              <a:t>Spasmodic contractions of facial muscles.</a:t>
            </a:r>
          </a:p>
          <a:p>
            <a:pPr eaLnBrk="1" hangingPunct="1">
              <a:defRPr/>
            </a:pPr>
            <a:r>
              <a:rPr lang="en-US" dirty="0" smtClean="0"/>
              <a:t>Pain is mild during early stages of the disease.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RVG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A4C7163-A393-4CEC-9A40-A53F794B0A13}" type="slidenum">
              <a:rPr lang="en-US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/>
          <p:cNvSpPr>
            <a:spLocks noGrp="1" noChangeArrowheads="1"/>
          </p:cNvSpPr>
          <p:nvPr>
            <p:ph/>
          </p:nvPr>
        </p:nvSpPr>
        <p:spPr>
          <a:xfrm>
            <a:off x="457200" y="304800"/>
            <a:ext cx="8229600" cy="63246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Progresses in severity gradually.</a:t>
            </a:r>
          </a:p>
          <a:p>
            <a:pPr eaLnBrk="1" hangingPunct="1">
              <a:defRPr/>
            </a:pPr>
            <a:r>
              <a:rPr lang="en-US" dirty="0" smtClean="0"/>
              <a:t>Occurs at more frequent intervals.</a:t>
            </a:r>
          </a:p>
          <a:p>
            <a:pPr eaLnBrk="1" hangingPunct="1">
              <a:defRPr/>
            </a:pPr>
            <a:r>
              <a:rPr lang="en-US" dirty="0" smtClean="0"/>
              <a:t>Early pain – pre trigeminal neuralgia: dull, aching or burning pain, resembling a toothache.</a:t>
            </a:r>
          </a:p>
          <a:p>
            <a:pPr eaLnBrk="1" hangingPunct="1">
              <a:defRPr/>
            </a:pPr>
            <a:r>
              <a:rPr lang="en-US" dirty="0" smtClean="0"/>
              <a:t>Patient lives with constant fear of the attack; attempts suicide at times.</a:t>
            </a:r>
          </a:p>
          <a:p>
            <a:pPr eaLnBrk="1" hangingPunct="1">
              <a:defRPr/>
            </a:pPr>
            <a:r>
              <a:rPr lang="en-US" dirty="0" smtClean="0"/>
              <a:t>Excruciating pain persists only for a few seconds to minutes; disappears as promptly as it arises.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RVG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812964-3DD5-4AF2-94AD-6C135073974F}" type="slidenum">
              <a:rPr lang="en-US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4"/>
          <p:cNvSpPr>
            <a:spLocks noGrp="1" noChangeArrowheads="1"/>
          </p:cNvSpPr>
          <p:nvPr>
            <p:ph/>
          </p:nvPr>
        </p:nvSpPr>
        <p:spPr/>
        <p:txBody>
          <a:bodyPr/>
          <a:lstStyle/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Trigger zones precipitate an attack when touched.</a:t>
            </a:r>
          </a:p>
          <a:p>
            <a:pPr eaLnBrk="1" hangingPunct="1">
              <a:defRPr/>
            </a:pPr>
            <a:r>
              <a:rPr lang="en-US" dirty="0" smtClean="0"/>
              <a:t>Vermillion border of lips, </a:t>
            </a:r>
            <a:r>
              <a:rPr lang="en-US" dirty="0" err="1" smtClean="0"/>
              <a:t>alae</a:t>
            </a:r>
            <a:r>
              <a:rPr lang="en-US" dirty="0" smtClean="0"/>
              <a:t> of nose, cheeks and around the eyes.</a:t>
            </a:r>
          </a:p>
          <a:p>
            <a:pPr eaLnBrk="1" hangingPunct="1">
              <a:defRPr/>
            </a:pPr>
            <a:r>
              <a:rPr lang="en-US" dirty="0" smtClean="0"/>
              <a:t>Usually there is only one single trigger zone in a given patient.</a:t>
            </a:r>
          </a:p>
          <a:p>
            <a:pPr eaLnBrk="1" hangingPunct="1">
              <a:defRPr/>
            </a:pPr>
            <a:r>
              <a:rPr lang="en-US" dirty="0" smtClean="0"/>
              <a:t>Patient avoids touching the skin over the trigger area</a:t>
            </a:r>
            <a:r>
              <a:rPr lang="en-US" dirty="0" smtClean="0">
                <a:sym typeface="Wingdings" pitchFamily="2" charset="2"/>
              </a:rPr>
              <a:t> goes unwashed and unshaven.</a:t>
            </a:r>
          </a:p>
          <a:p>
            <a:pPr eaLnBrk="1" hangingPunct="1">
              <a:defRPr/>
            </a:pPr>
            <a:r>
              <a:rPr lang="en-US" dirty="0" smtClean="0">
                <a:sym typeface="Wingdings" pitchFamily="2" charset="2"/>
              </a:rPr>
              <a:t>Exposure of the trigger zone to a strong breeze also can precipitate the attack.</a:t>
            </a:r>
            <a:endParaRPr lang="en-US" dirty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RVG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67A0A6-28B0-45F0-8B54-F59B4F2F51EE}" type="slidenum">
              <a:rPr lang="en-US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15</TotalTime>
  <Words>1748</Words>
  <Application>Microsoft Office PowerPoint</Application>
  <PresentationFormat>On-screen Show (4:3)</PresentationFormat>
  <Paragraphs>349</Paragraphs>
  <Slides>36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7" baseType="lpstr">
      <vt:lpstr>Civic</vt:lpstr>
      <vt:lpstr>RUNGTA COLLEGE OF DENTAL SCIENCES &amp; RESEARCH  </vt:lpstr>
      <vt:lpstr>DISEASES OF NERVES &amp; MUSCLES</vt:lpstr>
      <vt:lpstr>Specific learning Objectives </vt:lpstr>
      <vt:lpstr>Table of Content 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Take home message</vt:lpstr>
      <vt:lpstr>Slide 33</vt:lpstr>
      <vt:lpstr>Question &amp; Answer Session</vt:lpstr>
      <vt:lpstr>REFERENCES  NAME OF THE BOOK WITH EDITION AND PAGE NUMBERS   ARTICLE ARE TO BE MENTIONED IF NEEDED</vt:lpstr>
      <vt:lpstr>Slide 36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DISEASES OF NERVES &amp; MUSCLES</dc:title>
  <dc:creator>OP</dc:creator>
  <cp:lastModifiedBy>OP</cp:lastModifiedBy>
  <cp:revision>5</cp:revision>
  <dcterms:created xsi:type="dcterms:W3CDTF">2006-08-16T00:00:00Z</dcterms:created>
  <dcterms:modified xsi:type="dcterms:W3CDTF">2023-03-04T05:28:49Z</dcterms:modified>
</cp:coreProperties>
</file>